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8.xml.rels" ContentType="application/vnd.openxmlformats-package.relationships+xml"/>
  <Override PartName="/ppt/notesSlides/notesSlide8.xml" ContentType="application/vnd.openxmlformats-officedocument.presentationml.notes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6.jpeg" ContentType="image/jpeg"/>
  <Override PartName="/ppt/media/image24.jpeg" ContentType="image/jpeg"/>
  <Override PartName="/ppt/media/image23.jpeg" ContentType="image/jpeg"/>
  <Override PartName="/ppt/media/image18.jpeg" ContentType="image/jpeg"/>
  <Override PartName="/ppt/media/image16.jpeg" ContentType="image/jpeg"/>
  <Override PartName="/ppt/media/image12.jpeg" ContentType="image/jpeg"/>
  <Override PartName="/ppt/media/image13.png" ContentType="image/png"/>
  <Override PartName="/ppt/media/image19.jpeg" ContentType="image/jpeg"/>
  <Override PartName="/ppt/media/image11.png" ContentType="image/png"/>
  <Override PartName="/ppt/media/image10.png" ContentType="image/png"/>
  <Override PartName="/ppt/media/image15.jpeg" ContentType="image/jpeg"/>
  <Override PartName="/ppt/media/image14.jpeg" ContentType="image/jpeg"/>
  <Override PartName="/ppt/media/image8.png" ContentType="image/png"/>
  <Override PartName="/ppt/media/image9.png" ContentType="image/png"/>
  <Override PartName="/ppt/media/image20.png" ContentType="image/png"/>
  <Override PartName="/ppt/media/image7.jpeg" ContentType="image/jpeg"/>
  <Override PartName="/ppt/media/image6.png" ContentType="image/png"/>
  <Override PartName="/ppt/media/image5.png" ContentType="image/png"/>
  <Override PartName="/ppt/media/image22.jpeg" ContentType="image/jpeg"/>
  <Override PartName="/ppt/media/image4.png" ContentType="image/png"/>
  <Override PartName="/ppt/media/image21.jpeg" ContentType="image/jpeg"/>
  <Override PartName="/ppt/media/image17.png" ContentType="image/png"/>
  <Override PartName="/ppt/media/image3.png" ContentType="image/png"/>
  <Override PartName="/ppt/media/image25.png" ContentType="image/png"/>
  <Override PartName="/ppt/media/image2.png" ContentType="image/png"/>
  <Override PartName="/ppt/media/image1.png" ContentType="image/png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fr-FR" sz="2000">
                <a:latin typeface="Arial"/>
              </a:rPr>
              <a:t>Cliquez pour modifier le format des notes</a:t>
            </a:r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fr-FR" sz="1400">
                <a:latin typeface="Times New Roman"/>
              </a:rPr>
              <a:t>&lt;en-tête&gt;</a:t>
            </a:r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fr-FR" sz="1400">
                <a:latin typeface="Times New Roman"/>
              </a:rPr>
              <a:t>&lt;date/heure&gt;</a:t>
            </a:r>
            <a:endParaRPr/>
          </a:p>
        </p:txBody>
      </p:sp>
      <p:sp>
        <p:nvSpPr>
          <p:cNvPr id="11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fr-FR" sz="1400">
                <a:latin typeface="Times New Roman"/>
              </a:rPr>
              <a:t>&lt;pied de page&gt;</a:t>
            </a:r>
            <a:endParaRPr/>
          </a:p>
        </p:txBody>
      </p:sp>
      <p:sp>
        <p:nvSpPr>
          <p:cNvPr id="11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BC8AF9B-F862-4AE2-9365-F809A09034FE}" type="slidenum">
              <a:rPr lang="fr-FR" sz="1400">
                <a:latin typeface="Times New Roman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4281480" y="10155240"/>
            <a:ext cx="3276360" cy="5346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2566DE73-DFD2-468B-80D5-CE6A5645CD95}" type="slidenum">
              <a:rPr lang="fr-FR" sz="1200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168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168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168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64080" y="69840"/>
            <a:ext cx="9012600" cy="669276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264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sp>
        <p:nvSpPr>
          <p:cNvPr id="39" name="CustomShape 2"/>
          <p:cNvSpPr/>
          <p:nvPr/>
        </p:nvSpPr>
        <p:spPr>
          <a:xfrm>
            <a:off x="64080" y="69840"/>
            <a:ext cx="9012600" cy="669276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</p:sp>
      <p:sp>
        <p:nvSpPr>
          <p:cNvPr id="40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sp>
        <p:nvSpPr>
          <p:cNvPr id="77" name="CustomShape 2"/>
          <p:cNvSpPr/>
          <p:nvPr/>
        </p:nvSpPr>
        <p:spPr>
          <a:xfrm>
            <a:off x="64080" y="69840"/>
            <a:ext cx="9012600" cy="6692760"/>
          </a:xfrm>
          <a:prstGeom prst="roundRect">
            <a:avLst>
              <a:gd name="adj" fmla="val 4929"/>
            </a:avLst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</p:sp>
      <p:sp>
        <p:nvSpPr>
          <p:cNvPr id="78" name="PlaceHolder 3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1680" cy="114264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Arial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2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714240" y="5072040"/>
            <a:ext cx="7071480" cy="1571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lang="fr-FR" sz="4000">
                <a:solidFill>
                  <a:srgbClr val="c00000"/>
                </a:solidFill>
                <a:latin typeface="Franklin Gothic Book"/>
                <a:ea typeface="DejaVu Sans"/>
              </a:rPr>
              <a:t>Comment faire pour limiter le réchauffement climatique</a:t>
            </a:r>
            <a:r>
              <a:rPr lang="fr-FR" sz="4000">
                <a:solidFill>
                  <a:srgbClr val="ff0000"/>
                </a:solidFill>
                <a:latin typeface="Franklin Gothic Book"/>
                <a:ea typeface="DejaVu Sans"/>
              </a:rPr>
              <a:t>?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155520" y="-1790640"/>
            <a:ext cx="6724080" cy="3733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1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28760" y="285840"/>
            <a:ext cx="7998120" cy="5000400"/>
          </a:xfrm>
          <a:prstGeom prst="rect">
            <a:avLst/>
          </a:prstGeom>
          <a:ln>
            <a:noFill/>
          </a:ln>
        </p:spPr>
      </p:pic>
    </p:spTree>
  </p:cSld>
  <p:transition>
    <p:whee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642960" y="2357280"/>
            <a:ext cx="7771680" cy="114264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z="9600">
                <a:latin typeface="Arial"/>
              </a:rPr>
              <a:t>Sources:</a:t>
            </a:r>
            <a:endParaRPr/>
          </a:p>
        </p:txBody>
      </p:sp>
    </p:spTree>
  </p:cSld>
  <p:transition>
    <p:dissolve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5840" y="571320"/>
            <a:ext cx="1499760" cy="116892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2571840" y="642960"/>
            <a:ext cx="628632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Source: https://www.lesprodupanier.com/c/65-thumb/panier-              fruits-et-legumes-bio.jpg</a:t>
            </a:r>
            <a:endParaRPr/>
          </a:p>
        </p:txBody>
      </p:sp>
      <p:pic>
        <p:nvPicPr>
          <p:cNvPr id="156" name="Pictur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4200" y="1857240"/>
            <a:ext cx="1992960" cy="1142640"/>
          </a:xfrm>
          <a:prstGeom prst="rect">
            <a:avLst/>
          </a:prstGeom>
          <a:ln>
            <a:noFill/>
          </a:ln>
        </p:spPr>
      </p:pic>
      <p:sp>
        <p:nvSpPr>
          <p:cNvPr id="157" name="CustomShape 2"/>
          <p:cNvSpPr/>
          <p:nvPr/>
        </p:nvSpPr>
        <p:spPr>
          <a:xfrm>
            <a:off x="2500200" y="1857240"/>
            <a:ext cx="6286320" cy="91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Source: https://images.caradisiac.com/logos/3/1/4/9/243149/S8-blablacar-demain-une-assurance-automobile-164348.jpg</a:t>
            </a:r>
            <a:endParaRPr/>
          </a:p>
        </p:txBody>
      </p:sp>
      <p:pic>
        <p:nvPicPr>
          <p:cNvPr id="158" name="Picture 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00" y="3214800"/>
            <a:ext cx="1142640" cy="1142640"/>
          </a:xfrm>
          <a:prstGeom prst="rect">
            <a:avLst/>
          </a:prstGeom>
          <a:ln>
            <a:noFill/>
          </a:ln>
        </p:spPr>
      </p:pic>
      <p:sp>
        <p:nvSpPr>
          <p:cNvPr id="159" name="CustomShape 3"/>
          <p:cNvSpPr/>
          <p:nvPr/>
        </p:nvSpPr>
        <p:spPr>
          <a:xfrm>
            <a:off x="2500200" y="3143160"/>
            <a:ext cx="6214680" cy="91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Source: https://www.unclezaz.com/18396-large_default/trottinettes-completes-volta-trotinette-brooklyn-white.jpg</a:t>
            </a:r>
            <a:endParaRPr/>
          </a:p>
        </p:txBody>
      </p:sp>
      <p:pic>
        <p:nvPicPr>
          <p:cNvPr id="160" name="Picture 4" descr=""/>
          <p:cNvPicPr/>
          <p:nvPr/>
        </p:nvPicPr>
        <p:blipFill>
          <a:blip r:embed="rId4"/>
          <a:srcRect l="0" t="330666" r="0" b="463000"/>
          <a:stretch>
            <a:fillRect/>
          </a:stretch>
        </p:blipFill>
        <p:spPr>
          <a:xfrm>
            <a:off x="214200" y="4286160"/>
            <a:ext cx="1499760" cy="1049760"/>
          </a:xfrm>
          <a:prstGeom prst="rect">
            <a:avLst/>
          </a:prstGeom>
          <a:ln>
            <a:noFill/>
          </a:ln>
        </p:spPr>
      </p:pic>
      <p:sp>
        <p:nvSpPr>
          <p:cNvPr id="161" name="CustomShape 4"/>
          <p:cNvSpPr/>
          <p:nvPr/>
        </p:nvSpPr>
        <p:spPr>
          <a:xfrm>
            <a:off x="2500200" y="4357800"/>
            <a:ext cx="6071760" cy="91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Source: https://i2.cdscdn.com/pdt2/3/5/7/1/700x700/cf18357/rw/orus-velo-electrique-e-4000-batterie-samsung-8ah.jpg</a:t>
            </a:r>
            <a:endParaRPr/>
          </a:p>
        </p:txBody>
      </p:sp>
      <p:pic>
        <p:nvPicPr>
          <p:cNvPr id="162" name="Picture 10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285840" y="5357880"/>
            <a:ext cx="1248840" cy="1499760"/>
          </a:xfrm>
          <a:prstGeom prst="rect">
            <a:avLst/>
          </a:prstGeom>
          <a:ln>
            <a:noFill/>
          </a:ln>
        </p:spPr>
      </p:pic>
      <p:sp>
        <p:nvSpPr>
          <p:cNvPr id="163" name="CustomShape 5"/>
          <p:cNvSpPr/>
          <p:nvPr/>
        </p:nvSpPr>
        <p:spPr>
          <a:xfrm>
            <a:off x="2428920" y="5715000"/>
            <a:ext cx="671472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Source: https://www.moanashop.fr/15933-large_default/roller-k2-vo2-pro-90-femme-2018.jpg</a:t>
            </a:r>
            <a:endParaRPr/>
          </a:p>
        </p:txBody>
      </p:sp>
      <p:sp>
        <p:nvSpPr>
          <p:cNvPr id="164" name="Line 6"/>
          <p:cNvSpPr/>
          <p:nvPr/>
        </p:nvSpPr>
        <p:spPr>
          <a:xfrm flipH="1">
            <a:off x="2427840" y="214920"/>
            <a:ext cx="1800" cy="6429240"/>
          </a:xfrm>
          <a:prstGeom prst="line">
            <a:avLst/>
          </a:prstGeom>
          <a:ln w="9360">
            <a:solidFill>
              <a:srgbClr val="4a7ebb"/>
            </a:solidFill>
            <a:round/>
          </a:ln>
        </p:spPr>
      </p:sp>
    </p:spTree>
  </p:cSld>
  <p:transition>
    <p:split dir="in" orient="horz"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3286080" y="285840"/>
            <a:ext cx="1785600" cy="99972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z="9600">
                <a:latin typeface="Arial"/>
              </a:rPr>
              <a:t>fin</a:t>
            </a:r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267840" y="2428920"/>
            <a:ext cx="8471520" cy="8215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4800" u="sng">
                <a:solidFill>
                  <a:srgbClr val="000000"/>
                </a:solidFill>
                <a:latin typeface="Arial"/>
                <a:ea typeface="DejaVu Sans"/>
              </a:rPr>
              <a:t>Merci de nous avoir écoutées !</a:t>
            </a:r>
            <a:endParaRPr/>
          </a:p>
        </p:txBody>
      </p:sp>
      <p:pic>
        <p:nvPicPr>
          <p:cNvPr id="167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00160" y="3643200"/>
            <a:ext cx="4276440" cy="2742840"/>
          </a:xfrm>
          <a:prstGeom prst="rect">
            <a:avLst/>
          </a:prstGeom>
          <a:ln>
            <a:noFill/>
          </a:ln>
        </p:spPr>
      </p:pic>
    </p:spTree>
  </p:cSld>
  <p:transition>
    <p:blinds dir="vert"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CustomShape 2"/>
          <p:cNvSpPr/>
          <p:nvPr/>
        </p:nvSpPr>
        <p:spPr>
          <a:xfrm>
            <a:off x="214200" y="285840"/>
            <a:ext cx="249984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3600" u="sng">
                <a:solidFill>
                  <a:srgbClr val="000000"/>
                </a:solidFill>
                <a:latin typeface="Arial"/>
                <a:ea typeface="DejaVu Sans"/>
              </a:rPr>
              <a:t>Sommaire:</a:t>
            </a:r>
            <a:endParaRPr/>
          </a:p>
        </p:txBody>
      </p:sp>
      <p:sp>
        <p:nvSpPr>
          <p:cNvPr id="124" name="CustomShape 3"/>
          <p:cNvSpPr/>
          <p:nvPr/>
        </p:nvSpPr>
        <p:spPr>
          <a:xfrm>
            <a:off x="285840" y="1285920"/>
            <a:ext cx="8286480" cy="523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3200">
                <a:solidFill>
                  <a:srgbClr val="0d0d0d"/>
                </a:solidFill>
                <a:latin typeface="Arial"/>
                <a:ea typeface="DejaVu Sans"/>
              </a:rPr>
              <a:t>-ce séparer des énergies fossiles,     lesquelles ?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0d0d0d"/>
                </a:solidFill>
                <a:latin typeface="Arial"/>
                <a:ea typeface="DejaVu Sans"/>
              </a:rPr>
              <a:t>- L’accord de Paris (le meilleur des scénarios ou le pire).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0d0d0d"/>
                </a:solidFill>
                <a:latin typeface="Arial"/>
                <a:ea typeface="DejaVu Sans"/>
              </a:rPr>
              <a:t>-Subir le changement climatique ou lutter contre.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0d0d0d"/>
                </a:solidFill>
                <a:latin typeface="Arial"/>
                <a:ea typeface="DejaVu Sans"/>
              </a:rPr>
              <a:t>-Les plus grands pollueurs du monde.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0d0d0d"/>
                </a:solidFill>
                <a:latin typeface="Arial"/>
                <a:ea typeface="DejaVu Sans"/>
              </a:rPr>
              <a:t>-Les 4 grands chantiers de la transition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0d0d0d"/>
                </a:solidFill>
                <a:latin typeface="Arial"/>
                <a:ea typeface="DejaVu Sans"/>
              </a:rPr>
              <a:t>-Faire moins d’enfants, le geste écolo</a:t>
            </a:r>
            <a:endParaRPr/>
          </a:p>
          <a:p>
            <a:pPr>
              <a:lnSpc>
                <a:spcPct val="100000"/>
              </a:lnSpc>
            </a:pPr>
            <a:r>
              <a:rPr lang="fr-FR" sz="3200">
                <a:solidFill>
                  <a:srgbClr val="0d0d0d"/>
                </a:solidFill>
                <a:latin typeface="Arial"/>
                <a:ea typeface="DejaVu Sans"/>
              </a:rPr>
              <a:t>-Etre acteur ou actrice du changement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ransition>
    <p:randomBar dir="vert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00040" y="4143240"/>
            <a:ext cx="8429040" cy="1785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lang="fr-FR" sz="3200">
                <a:solidFill>
                  <a:srgbClr val="000000"/>
                </a:solidFill>
                <a:latin typeface="Franklin Gothic Book"/>
                <a:ea typeface="DejaVu Sans"/>
              </a:rPr>
              <a:t>Nous sommes fortement dépendant des énergies fossiles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668160" y="6215040"/>
            <a:ext cx="7768800" cy="3643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Perpetua"/>
                <a:ea typeface="DejaVu Sans"/>
              </a:rPr>
              <a:t>Source:https://voltairefaitdessvt.wordpress.com/2018/03/14/meteo-climat-sequence-4/</a:t>
            </a:r>
            <a:endParaRPr/>
          </a:p>
        </p:txBody>
      </p:sp>
      <p:pic>
        <p:nvPicPr>
          <p:cNvPr id="127" name="Picture 2" descr=""/>
          <p:cNvPicPr/>
          <p:nvPr/>
        </p:nvPicPr>
        <p:blipFill>
          <a:blip r:embed="rId1"/>
          <a:srcRect l="263515" t="396875" r="289375" b="537500"/>
          <a:stretch>
            <a:fillRect/>
          </a:stretch>
        </p:blipFill>
        <p:spPr>
          <a:xfrm>
            <a:off x="428760" y="357120"/>
            <a:ext cx="8385840" cy="4285800"/>
          </a:xfrm>
          <a:prstGeom prst="rect">
            <a:avLst/>
          </a:prstGeom>
          <a:ln w="9360">
            <a:noFill/>
          </a:ln>
        </p:spPr>
      </p:pic>
    </p:spTree>
  </p:cSld>
  <p:transition>
    <p:diamond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500040" y="785880"/>
            <a:ext cx="8228880" cy="114228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CustomShape 2"/>
          <p:cNvSpPr/>
          <p:nvPr/>
        </p:nvSpPr>
        <p:spPr>
          <a:xfrm>
            <a:off x="357120" y="5643720"/>
            <a:ext cx="8357760" cy="64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Perpetua"/>
                <a:ea typeface="DejaVu Sans"/>
              </a:rPr>
              <a:t>source:https://voltairefaitdessvt.wordpress.com/2018/03/14/meteo-climat-sequence-4/</a:t>
            </a:r>
            <a:endParaRPr/>
          </a:p>
        </p:txBody>
      </p:sp>
      <p:pic>
        <p:nvPicPr>
          <p:cNvPr id="130" name="Picture 2" descr=""/>
          <p:cNvPicPr/>
          <p:nvPr/>
        </p:nvPicPr>
        <p:blipFill>
          <a:blip r:embed="rId1"/>
          <a:srcRect l="294531" t="396875" r="304843" b="551250"/>
          <a:stretch>
            <a:fillRect/>
          </a:stretch>
        </p:blipFill>
        <p:spPr>
          <a:xfrm>
            <a:off x="285840" y="1071720"/>
            <a:ext cx="8541720" cy="4428720"/>
          </a:xfrm>
          <a:prstGeom prst="rect">
            <a:avLst/>
          </a:prstGeom>
          <a:ln w="9360">
            <a:noFill/>
          </a:ln>
        </p:spPr>
      </p:pic>
    </p:spTree>
  </p:cSld>
  <p:transition>
    <p:circl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928800" y="285840"/>
            <a:ext cx="7757280" cy="1081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91440" anchor="b"/>
          <a:p>
            <a:pPr>
              <a:lnSpc>
                <a:spcPct val="100000"/>
              </a:lnSpc>
            </a:pPr>
            <a:r>
              <a:rPr lang="fr-FR" sz="4000">
                <a:solidFill>
                  <a:srgbClr val="696464"/>
                </a:solidFill>
                <a:latin typeface="Franklin Gothic Book"/>
                <a:ea typeface="DejaVu Sans"/>
              </a:rPr>
              <a:t>Subir le changement climatique ou lutter contre ?</a:t>
            </a:r>
            <a:endParaRPr/>
          </a:p>
        </p:txBody>
      </p:sp>
      <p:pic>
        <p:nvPicPr>
          <p:cNvPr id="132" name="Picture 2" descr=""/>
          <p:cNvPicPr/>
          <p:nvPr/>
        </p:nvPicPr>
        <p:blipFill>
          <a:blip r:embed="rId1"/>
          <a:srcRect l="-482512" t="2860988" r="-98181" b="45207"/>
          <a:stretch>
            <a:fillRect/>
          </a:stretch>
        </p:blipFill>
        <p:spPr>
          <a:xfrm>
            <a:off x="-785880" y="3857040"/>
            <a:ext cx="45360" cy="195840"/>
          </a:xfrm>
          <a:prstGeom prst="rect">
            <a:avLst/>
          </a:prstGeom>
          <a:ln w="9360"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596520" y="6000840"/>
            <a:ext cx="7768800" cy="6386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Perpetua"/>
                <a:ea typeface="DejaVu Sans"/>
              </a:rPr>
              <a:t>Source:https://voltairefaitdessvt.wordpress.com/2018/03/14/meteo-climat-sequence-4/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4" name="Picture 2" descr=""/>
          <p:cNvPicPr/>
          <p:nvPr/>
        </p:nvPicPr>
        <p:blipFill>
          <a:blip r:embed="rId2"/>
          <a:srcRect l="248046" t="396875" r="273828" b="512625"/>
          <a:stretch>
            <a:fillRect/>
          </a:stretch>
        </p:blipFill>
        <p:spPr>
          <a:xfrm>
            <a:off x="357120" y="1357200"/>
            <a:ext cx="8528400" cy="4357440"/>
          </a:xfrm>
          <a:prstGeom prst="rect">
            <a:avLst/>
          </a:prstGeom>
          <a:ln w="9360">
            <a:noFill/>
          </a:ln>
        </p:spPr>
      </p:pic>
    </p:spTree>
  </p:cSld>
  <p:transition>
    <p:push dir="r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914400" y="247320"/>
            <a:ext cx="7771680" cy="1387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fr-FR" sz="2800">
                <a:solidFill>
                  <a:srgbClr val="000000"/>
                </a:solidFill>
                <a:latin typeface="Perpetua"/>
                <a:ea typeface="DejaVu Sans"/>
              </a:rPr>
              <a:t>Les États-Unis, pays rejetant le plus de CO2 en tonnes par habitants. La Chine, pays rejetant le plus de CO2 en mégatonnes.</a:t>
            </a:r>
            <a:endParaRPr/>
          </a:p>
        </p:txBody>
      </p:sp>
      <p:pic>
        <p:nvPicPr>
          <p:cNvPr id="136" name="Picture 2" descr=""/>
          <p:cNvPicPr/>
          <p:nvPr/>
        </p:nvPicPr>
        <p:blipFill>
          <a:blip r:embed="rId1"/>
          <a:srcRect l="0" t="0" r="0" b="10926"/>
          <a:stretch>
            <a:fillRect/>
          </a:stretch>
        </p:blipFill>
        <p:spPr>
          <a:xfrm>
            <a:off x="1008000" y="1563480"/>
            <a:ext cx="7343640" cy="4844160"/>
          </a:xfrm>
          <a:prstGeom prst="rect">
            <a:avLst/>
          </a:prstGeom>
          <a:ln>
            <a:noFill/>
          </a:ln>
        </p:spPr>
      </p:pic>
    </p:spTree>
  </p:cSld>
  <p:transition>
    <p:split dir="out" orient="vert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CustomShape 2"/>
          <p:cNvSpPr/>
          <p:nvPr/>
        </p:nvSpPr>
        <p:spPr>
          <a:xfrm>
            <a:off x="453960" y="6215040"/>
            <a:ext cx="7768800" cy="3643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Perpetua"/>
                <a:ea typeface="DejaVu Sans"/>
              </a:rPr>
              <a:t>Source:https://voltairefaitdessvt.wordpress.com/2018/03/14/meteo-climat-sequence-4/</a:t>
            </a:r>
            <a:endParaRPr/>
          </a:p>
        </p:txBody>
      </p:sp>
      <p:pic>
        <p:nvPicPr>
          <p:cNvPr id="139" name="Picture 2" descr=""/>
          <p:cNvPicPr/>
          <p:nvPr/>
        </p:nvPicPr>
        <p:blipFill>
          <a:blip r:embed="rId1"/>
          <a:srcRect l="264609" t="381000" r="291015" b="529250"/>
          <a:stretch>
            <a:fillRect/>
          </a:stretch>
        </p:blipFill>
        <p:spPr>
          <a:xfrm>
            <a:off x="214200" y="785880"/>
            <a:ext cx="8714880" cy="4522680"/>
          </a:xfrm>
          <a:prstGeom prst="rect">
            <a:avLst/>
          </a:prstGeom>
          <a:ln w="9360">
            <a:noFill/>
          </a:ln>
        </p:spPr>
      </p:pic>
    </p:spTree>
  </p:cSld>
  <p:transition>
    <p:push dir="l"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285840" y="500040"/>
            <a:ext cx="70560" cy="70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41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714920" y="428760"/>
            <a:ext cx="3808080" cy="5909400"/>
          </a:xfrm>
          <a:prstGeom prst="rect">
            <a:avLst/>
          </a:prstGeom>
          <a:ln>
            <a:noFill/>
          </a:ln>
        </p:spPr>
      </p:pic>
      <p:sp>
        <p:nvSpPr>
          <p:cNvPr id="142" name="CustomShape 2"/>
          <p:cNvSpPr/>
          <p:nvPr/>
        </p:nvSpPr>
        <p:spPr>
          <a:xfrm flipH="1">
            <a:off x="-1045440" y="-1790640"/>
            <a:ext cx="1199880" cy="1199880"/>
          </a:xfrm>
          <a:prstGeom prst="rect">
            <a:avLst/>
          </a:prstGeom>
          <a:noFill/>
          <a:ln>
            <a:noFill/>
          </a:ln>
        </p:spPr>
      </p:sp>
      <p:pic>
        <p:nvPicPr>
          <p:cNvPr id="143" name="Picture 4" descr=""/>
          <p:cNvPicPr/>
          <p:nvPr/>
        </p:nvPicPr>
        <p:blipFill>
          <a:blip r:embed="rId2"/>
          <a:srcRect l="0" t="330666" r="0" b="463000"/>
          <a:stretch>
            <a:fillRect/>
          </a:stretch>
        </p:blipFill>
        <p:spPr>
          <a:xfrm>
            <a:off x="214200" y="4643280"/>
            <a:ext cx="2428560" cy="1699920"/>
          </a:xfrm>
          <a:prstGeom prst="rect">
            <a:avLst/>
          </a:prstGeom>
          <a:ln>
            <a:noFill/>
          </a:ln>
        </p:spPr>
      </p:pic>
      <p:sp>
        <p:nvSpPr>
          <p:cNvPr id="14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id="145" name="Picture 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85840" y="2428920"/>
            <a:ext cx="1856880" cy="1856880"/>
          </a:xfrm>
          <a:prstGeom prst="rect">
            <a:avLst/>
          </a:prstGeom>
          <a:ln>
            <a:noFill/>
          </a:ln>
        </p:spPr>
      </p:pic>
      <p:pic>
        <p:nvPicPr>
          <p:cNvPr id="146" name="Picture 10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2643120" y="4000680"/>
            <a:ext cx="1684800" cy="2023200"/>
          </a:xfrm>
          <a:prstGeom prst="rect">
            <a:avLst/>
          </a:prstGeom>
          <a:ln>
            <a:noFill/>
          </a:ln>
        </p:spPr>
      </p:pic>
      <p:pic>
        <p:nvPicPr>
          <p:cNvPr id="147" name="Picture 12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285840" y="214200"/>
            <a:ext cx="2499840" cy="1948320"/>
          </a:xfrm>
          <a:prstGeom prst="rect">
            <a:avLst/>
          </a:prstGeom>
          <a:ln>
            <a:noFill/>
          </a:ln>
        </p:spPr>
      </p:pic>
      <p:pic>
        <p:nvPicPr>
          <p:cNvPr id="148" name="Picture 2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1785960" y="2286000"/>
            <a:ext cx="2546640" cy="1460160"/>
          </a:xfrm>
          <a:prstGeom prst="rect">
            <a:avLst/>
          </a:prstGeom>
          <a:ln>
            <a:noFill/>
          </a:ln>
        </p:spPr>
      </p:pic>
      <p:sp>
        <p:nvSpPr>
          <p:cNvPr id="149" name="Line 4"/>
          <p:cNvSpPr/>
          <p:nvPr/>
        </p:nvSpPr>
        <p:spPr>
          <a:xfrm>
            <a:off x="4500360" y="214200"/>
            <a:ext cx="71640" cy="6072120"/>
          </a:xfrm>
          <a:prstGeom prst="line">
            <a:avLst/>
          </a:prstGeom>
          <a:ln w="9360">
            <a:solidFill>
              <a:srgbClr val="46aac4"/>
            </a:solidFill>
            <a:round/>
          </a:ln>
        </p:spPr>
      </p:sp>
    </p:spTree>
  </p:cSld>
  <p:transition>
    <p:plus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914400" y="274680"/>
            <a:ext cx="7771680" cy="1142280"/>
          </a:xfrm>
          <a:prstGeom prst="rect">
            <a:avLst/>
          </a:prstGeom>
          <a:noFill/>
          <a:ln>
            <a:noFill/>
          </a:ln>
        </p:spPr>
      </p:sp>
      <p:pic>
        <p:nvPicPr>
          <p:cNvPr id="151" name="Picture 2" descr=""/>
          <p:cNvPicPr/>
          <p:nvPr/>
        </p:nvPicPr>
        <p:blipFill>
          <a:blip r:embed="rId1"/>
          <a:srcRect l="139531" t="396875" r="739062" b="860000"/>
          <a:stretch>
            <a:fillRect/>
          </a:stretch>
        </p:blipFill>
        <p:spPr>
          <a:xfrm>
            <a:off x="357120" y="928800"/>
            <a:ext cx="8143560" cy="4000320"/>
          </a:xfrm>
          <a:prstGeom prst="rect">
            <a:avLst/>
          </a:prstGeom>
          <a:ln w="9360"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285840" y="4929120"/>
            <a:ext cx="88578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000000"/>
                </a:solidFill>
                <a:latin typeface="Arial"/>
                <a:ea typeface="DejaVu Sans"/>
              </a:rPr>
              <a:t>Source:https://voltairefaitdessvt.wordpress.com/2018/03/14/meteo-climat-sequence-4</a:t>
            </a:r>
            <a:r>
              <a:rPr lang="fr-FR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endParaRPr/>
          </a:p>
        </p:txBody>
      </p:sp>
    </p:spTree>
  </p:cSld>
  <p:transition>
    <p:wedge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